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handoutMasterIdLst>
    <p:handoutMasterId r:id="rId29"/>
  </p:handoutMasterIdLst>
  <p:sldIdLst>
    <p:sldId id="378" r:id="rId2"/>
    <p:sldId id="377" r:id="rId3"/>
    <p:sldId id="273" r:id="rId4"/>
    <p:sldId id="336" r:id="rId5"/>
    <p:sldId id="354" r:id="rId6"/>
    <p:sldId id="380" r:id="rId7"/>
    <p:sldId id="381" r:id="rId8"/>
    <p:sldId id="382" r:id="rId9"/>
    <p:sldId id="386" r:id="rId10"/>
    <p:sldId id="387" r:id="rId11"/>
    <p:sldId id="300" r:id="rId12"/>
    <p:sldId id="301" r:id="rId13"/>
    <p:sldId id="303" r:id="rId14"/>
    <p:sldId id="304" r:id="rId15"/>
    <p:sldId id="306" r:id="rId16"/>
    <p:sldId id="307" r:id="rId17"/>
    <p:sldId id="308" r:id="rId18"/>
    <p:sldId id="383" r:id="rId19"/>
    <p:sldId id="309" r:id="rId20"/>
    <p:sldId id="298" r:id="rId21"/>
    <p:sldId id="311" r:id="rId22"/>
    <p:sldId id="384" r:id="rId23"/>
    <p:sldId id="312" r:id="rId24"/>
    <p:sldId id="379" r:id="rId25"/>
    <p:sldId id="376" r:id="rId26"/>
    <p:sldId id="256" r:id="rId27"/>
  </p:sldIdLst>
  <p:sldSz cx="10799763" cy="719931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71" autoAdjust="0"/>
    <p:restoredTop sz="94667" autoAdjust="0"/>
  </p:normalViewPr>
  <p:slideViewPr>
    <p:cSldViewPr>
      <p:cViewPr varScale="1">
        <p:scale>
          <a:sx n="100" d="100"/>
          <a:sy n="100" d="100"/>
        </p:scale>
        <p:origin x="138" y="84"/>
      </p:cViewPr>
      <p:guideLst>
        <p:guide orient="horz" pos="2268"/>
        <p:guide pos="3403"/>
      </p:guideLst>
    </p:cSldViewPr>
  </p:slideViewPr>
  <p:outlineViewPr>
    <p:cViewPr>
      <p:scale>
        <a:sx n="33" d="100"/>
        <a:sy n="33" d="100"/>
      </p:scale>
      <p:origin x="0" y="-45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70756-51CB-4567-B376-D38A67FA29B9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FC80C-4EC2-4063-A5C0-E1673DCFBB20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FB32D-CDCC-478F-91E6-2965C10DE66E}" type="datetimeFigureOut">
              <a:rPr lang="de-CH" smtClean="0"/>
              <a:t>11.05.2021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1243013"/>
            <a:ext cx="50355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0413F-DED0-4E39-B416-6DC92B45A48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99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0447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1905 Zunge in der </a:t>
            </a:r>
            <a:r>
              <a:rPr lang="de-DE" dirty="0" err="1"/>
              <a:t>Graaggilamm</a:t>
            </a:r>
            <a:r>
              <a:rPr lang="de-DE" dirty="0"/>
              <a:t>, deutliche Abnahme des Gletschervolumens, erkennbar am Gletscherufer (beim </a:t>
            </a:r>
            <a:r>
              <a:rPr lang="de-DE" dirty="0" err="1"/>
              <a:t>Drosibach</a:t>
            </a:r>
            <a:r>
              <a:rPr lang="de-DE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Neu: Die seit 1891 (?) bestehende </a:t>
            </a:r>
            <a:r>
              <a:rPr lang="de-DE" dirty="0" err="1"/>
              <a:t>Windegghütte</a:t>
            </a:r>
            <a:r>
              <a:rPr lang="de-DE" dirty="0"/>
              <a:t> wurde 1910 (?) vom SAC erworben.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7078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1923 Keine wesentliche Veränderung des Gletschers. Zugang zu Trifthütte direkt von der Windegg über den Gletscher und Aufstieg über </a:t>
            </a:r>
            <a:r>
              <a:rPr lang="de-DE" dirty="0" err="1"/>
              <a:t>Telltiblatti</a:t>
            </a:r>
            <a:r>
              <a:rPr lang="de-DE" dirty="0"/>
              <a:t>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5550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Veränderung des Gletschers. Einzige festgehaltene Veränderung: Verlegung (1925) der </a:t>
            </a:r>
            <a:r>
              <a:rPr lang="de-DE" dirty="0" err="1"/>
              <a:t>Windegghütte</a:t>
            </a:r>
            <a:r>
              <a:rPr lang="de-DE" dirty="0"/>
              <a:t> an den heutigen Standort.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224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1969 Gletscherzunge in der Klamm zwischen </a:t>
            </a:r>
            <a:r>
              <a:rPr lang="de-DE" dirty="0" err="1"/>
              <a:t>Drosiegg</a:t>
            </a:r>
            <a:r>
              <a:rPr lang="de-DE" dirty="0"/>
              <a:t> und Windegg. Tierberg-Gletscher hat sich stark zurückgezogen. Weg zur Trifthütte über Zwischen Tierbergen. 1960 Bau der Trift-Seilbahn und Wasserfassung. (Seilbahn seit 2005 öffentlich)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2975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1986 keine wesentliche Veränderung der Länge, aber starker Volumenverlust des Gletschers. Weg zur Trifthütte immer noch via Windegg und über den Gletscher. 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2812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1993 Zunge reicht nicht mehr bis zur Windegg/</a:t>
            </a:r>
            <a:r>
              <a:rPr lang="de-DE" dirty="0" err="1"/>
              <a:t>Drosiegg</a:t>
            </a:r>
            <a:r>
              <a:rPr lang="de-DE" dirty="0"/>
              <a:t>. Weg zur Trifthütte immer noch über Gletscher.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6242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1999 Erster Ansatz zur Entstehung eines Sees vor der Klamm.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4134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2007 Rückzug des Gletschers um rund 1 km innerhalb von 8 Jahren. Entstehung des Triftsees. Verlegung des Wegs zur Trifthütte über neue Hängebrücke (Baujahr 2004) und via </a:t>
            </a:r>
            <a:r>
              <a:rPr lang="de-DE" dirty="0" err="1"/>
              <a:t>Tierberglägerli</a:t>
            </a:r>
            <a:r>
              <a:rPr lang="de-DE" dirty="0"/>
              <a:t>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5569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2013 Unterer Teil des Triftgletscher vom oberen Teil getrennt, unterhalb Felsabsturz sind nur noch Gletscher-Resten vorhanden. Bau der neuen Triftbrücke 2009.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5204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Aktuelles Kartenbild, stimmt schon nicht mehr. Bis 2020 hat sich die Gletscherzunge weit in den Felsabsturz zurückgezogen. Den „</a:t>
            </a:r>
            <a:r>
              <a:rPr lang="de-DE" dirty="0" err="1"/>
              <a:t>Undre</a:t>
            </a:r>
            <a:r>
              <a:rPr lang="de-DE" dirty="0"/>
              <a:t> Triftgletscher“ gibt es nicht mehr. Der Gletscher wird sich bald über den Obere Absturz zurückziehen und vom See aus nicht mehr sichtbar sein.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480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3340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Visualisierung des geplanten Stausees. Weiterer Rückgang der Gletscher- und Firnzonen.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4676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Rückzugsstadien des Triftgletschers vom Höchststand um 1850 bis heute. Rückzug in 170 Jahren um rund 4 km, Verlust an Eis-Volumen beim Seebecken von schätzungsweise 200 bis 300 Höhenmetern.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9698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GoogleEarth</a:t>
            </a:r>
            <a:r>
              <a:rPr lang="de-DE" dirty="0"/>
              <a:t>-Datei Triftgletscher-</a:t>
            </a:r>
            <a:r>
              <a:rPr lang="de-DE" dirty="0" err="1"/>
              <a:t>Zeitreise.kmz</a:t>
            </a:r>
            <a:r>
              <a:rPr lang="de-DE" dirty="0"/>
              <a:t> kann bei M. Leibundgut bezogen werden.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91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Skulptur von Bergführer Melchior Anderegg (1828 – 1914) in </a:t>
            </a:r>
            <a:r>
              <a:rPr lang="de-DE" dirty="0" err="1"/>
              <a:t>Meiringen</a:t>
            </a:r>
            <a:r>
              <a:rPr lang="de-DE" dirty="0"/>
              <a:t>. Anderegg war einer der ersten Führer mit Eidgenössischem Bergführerpatent und wurde von seinen zahlreichen englischen Kunden „King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Guides“ genannt. Zitat M. Anderegg, als ihm eine gewünschte Bergtour als zu riskant schien: „Man könnte gehen, aber ich gehe nicht.“ 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0413F-DED0-4E39-B416-6DC92B45A487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533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www.gletscherarchiv.de mit vergleichenden Fotos vom gleichen Standort aus aufgenommen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71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www.gletscherarchiv.de mit vergleichenden Fotos vom gleichen Standort aus aufgenommen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9875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www.gletscherarchiv.de mit vergleichenden Fotos vom gleichen Standort aus aufgenommen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920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beiden SAC-Hütten. Oben rot die KWO-Seilbahn zur </a:t>
            </a:r>
            <a:r>
              <a:rPr lang="de-DE" dirty="0" err="1"/>
              <a:t>Sunnige</a:t>
            </a:r>
            <a:r>
              <a:rPr lang="de-DE" dirty="0"/>
              <a:t> Trift.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/>
              <a:t>Quelle aller folgenden Kartenausschnitte: map.geo.admin.ch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7186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Hüttenwege.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7186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Der gleiche Ausschnitt um 1864. Erstes Kartenwerk der Schweiz: Dufourkarte. Gletscher auf dem Höchststand. Zunge ungefähr bei der Brücke über das Triftwasser bei der </a:t>
            </a:r>
            <a:r>
              <a:rPr lang="de-DE" dirty="0" err="1"/>
              <a:t>Triftalp</a:t>
            </a:r>
            <a:r>
              <a:rPr lang="de-DE" dirty="0"/>
              <a:t>.</a:t>
            </a:r>
            <a:endParaRPr lang="de-CH" dirty="0"/>
          </a:p>
          <a:p>
            <a:r>
              <a:rPr lang="de-CH" dirty="0"/>
              <a:t>Quelle aller folgenden Kartenausschnitte: map.geo.admin.ch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7947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1875 Siegfried-Karte. Keine </a:t>
            </a:r>
            <a:r>
              <a:rPr lang="de-DE" dirty="0" err="1"/>
              <a:t>grosse</a:t>
            </a:r>
            <a:r>
              <a:rPr lang="de-DE" dirty="0"/>
              <a:t> Veränderung, Zunge immer noch in </a:t>
            </a:r>
            <a:r>
              <a:rPr lang="de-DE" dirty="0" err="1"/>
              <a:t>Underi</a:t>
            </a:r>
            <a:r>
              <a:rPr lang="de-DE" dirty="0"/>
              <a:t> Trift. Hütten auf der Windegg. Neue Clubhütte des SAC am </a:t>
            </a:r>
            <a:r>
              <a:rPr lang="de-DE" dirty="0" err="1"/>
              <a:t>Telltistock</a:t>
            </a:r>
            <a:r>
              <a:rPr lang="de-DE" dirty="0"/>
              <a:t>, erbaut 1864 als zweite Hochgebirgshütte des SAC.</a:t>
            </a:r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0413F-DED0-4E39-B416-6DC92B45A487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4784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486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779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03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316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699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522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1501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0891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453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279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9738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CB0AF-CF75-4CC3-9563-ED89AC190CB7}" type="datetimeFigureOut">
              <a:rPr lang="de-CH" smtClean="0"/>
              <a:pPr/>
              <a:t>11.05.2021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B5D0F-9F3C-4103-9B93-7DC9683F94CB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977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F730A4-921B-490F-9DD6-36450D0D24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" y="-1"/>
            <a:ext cx="10798969" cy="71993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8402" y="1110503"/>
            <a:ext cx="4782573" cy="14686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CH" sz="98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Trift</a:t>
            </a:r>
            <a:br>
              <a:rPr lang="de-CH" sz="10078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br>
              <a:rPr lang="de-CH" sz="5039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de-CH" sz="5039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     </a:t>
            </a:r>
            <a:endParaRPr lang="de-CH" sz="10078" dirty="0">
              <a:solidFill>
                <a:schemeClr val="bg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513"/>
            <a:ext cx="10309697" cy="7216274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65026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9697" cy="7217301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1864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8602" cy="7217301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1875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9698" cy="7216532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1905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9698" cy="7216532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1923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8602" cy="7217301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1948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129"/>
            <a:ext cx="10309698" cy="7216274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1969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9697" cy="7217301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1986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514"/>
            <a:ext cx="10309697" cy="7216273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1993</a:t>
            </a:r>
          </a:p>
        </p:txBody>
      </p:sp>
    </p:spTree>
    <p:extLst>
      <p:ext uri="{BB962C8B-B14F-4D97-AF65-F5344CB8AC3E}">
        <p14:creationId xmlns:p14="http://schemas.microsoft.com/office/powerpoint/2010/main" val="3742847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9698" cy="7216532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1999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F730A4-921B-490F-9DD6-36450D0D24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" y="-1"/>
            <a:ext cx="10798969" cy="71993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8402" y="1110503"/>
            <a:ext cx="4782573" cy="146864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de-CH" sz="98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Trift</a:t>
            </a:r>
            <a:br>
              <a:rPr lang="de-CH" sz="10078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br>
              <a:rPr lang="de-CH" sz="5039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de-CH" sz="5039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     </a:t>
            </a:r>
            <a:endParaRPr lang="de-CH" sz="10078" dirty="0">
              <a:solidFill>
                <a:schemeClr val="bg1"/>
              </a:solidFill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6EDFA4-D71E-4EFF-84D6-5757BE22E649}"/>
              </a:ext>
            </a:extLst>
          </p:cNvPr>
          <p:cNvSpPr txBox="1"/>
          <p:nvPr/>
        </p:nvSpPr>
        <p:spPr>
          <a:xfrm>
            <a:off x="719361" y="5534812"/>
            <a:ext cx="48965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6600" dirty="0">
                <a:solidFill>
                  <a:schemeClr val="bg1"/>
                </a:solidFill>
                <a:latin typeface="+mn-lt"/>
                <a:ea typeface="Verdana" pitchFamily="34" charset="0"/>
                <a:cs typeface="Verdana" pitchFamily="34" charset="0"/>
              </a:rPr>
              <a:t>Eine Zeitreise</a:t>
            </a:r>
            <a:endParaRPr lang="de-CH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5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B60D3C05-D2FD-44A5-8D98-9CD5717DC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897"/>
            <a:ext cx="10308602" cy="721550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2007</a:t>
            </a:r>
          </a:p>
        </p:txBody>
      </p:sp>
    </p:spTree>
    <p:extLst>
      <p:ext uri="{BB962C8B-B14F-4D97-AF65-F5344CB8AC3E}">
        <p14:creationId xmlns:p14="http://schemas.microsoft.com/office/powerpoint/2010/main" val="56846212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513"/>
            <a:ext cx="10309698" cy="7216274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2013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513"/>
            <a:ext cx="10309697" cy="7216274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914780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 descr="map 201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0"/>
            <a:ext cx="10309697" cy="7217301"/>
          </a:xfrm>
          <a:noFill/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2030?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0A12D2B-A3E6-4AE5-96BE-A0B38DAE57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-1"/>
            <a:ext cx="10413789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44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A255198-E63D-4952-87A4-AC515EDFC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19130"/>
            <a:ext cx="10799763" cy="73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6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err="1"/>
              <a:t>Salecina</a:t>
            </a:r>
            <a:r>
              <a:rPr lang="de-CH" dirty="0"/>
              <a:t> Trift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" y="3025"/>
            <a:ext cx="10794441" cy="719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425"/>
            <a:ext cx="10799763" cy="71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03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6" y="1223392"/>
            <a:ext cx="10786927" cy="45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25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1DD3D0D-57B7-45E0-8307-F136ABDF1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37" y="647328"/>
            <a:ext cx="10834235" cy="538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A22A0DB-46DC-4350-9A78-32422DCB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" y="863352"/>
            <a:ext cx="1082668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65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A3CDB4D-6096-4B7F-AF02-A1F6CDA1C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" y="1007368"/>
            <a:ext cx="1073965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92AB839-ACC1-4A27-9E2E-C5BF23938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99" y="0"/>
            <a:ext cx="6374965" cy="71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68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000" y="513"/>
            <a:ext cx="10309697" cy="7216274"/>
          </a:xfrm>
        </p:spPr>
      </p:pic>
      <p:sp>
        <p:nvSpPr>
          <p:cNvPr id="5" name="Textfeld 4"/>
          <p:cNvSpPr txBox="1"/>
          <p:nvPr/>
        </p:nvSpPr>
        <p:spPr>
          <a:xfrm>
            <a:off x="8699575" y="6279407"/>
            <a:ext cx="1169888" cy="48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521" b="1" dirty="0">
                <a:solidFill>
                  <a:srgbClr val="FF0000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131718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589</Words>
  <Application>Microsoft Office PowerPoint</Application>
  <PresentationFormat>Benutzerdefiniert</PresentationFormat>
  <Paragraphs>66</Paragraphs>
  <Slides>26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Trift       </vt:lpstr>
      <vt:lpstr>Trift  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Salecina Trift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Salecina Trift</dc:title>
  <dc:creator>NB</dc:creator>
  <cp:lastModifiedBy>Nick Roellin</cp:lastModifiedBy>
  <cp:revision>203</cp:revision>
  <cp:lastPrinted>2021-03-22T06:58:57Z</cp:lastPrinted>
  <dcterms:created xsi:type="dcterms:W3CDTF">2018-09-22T12:44:01Z</dcterms:created>
  <dcterms:modified xsi:type="dcterms:W3CDTF">2021-05-11T18:59:29Z</dcterms:modified>
</cp:coreProperties>
</file>